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21DD07F-2A09-4F4E-B8E6-408CF3ECB4B3}" type="datetimeFigureOut">
              <a:rPr lang="ar-EG" smtClean="0"/>
              <a:t>21/05/1442</a:t>
            </a:fld>
            <a:endParaRPr lang="ar-EG"/>
          </a:p>
        </p:txBody>
      </p:sp>
      <p:sp>
        <p:nvSpPr>
          <p:cNvPr id="17" name="Footer Placeholder 16"/>
          <p:cNvSpPr>
            <a:spLocks noGrp="1"/>
          </p:cNvSpPr>
          <p:nvPr>
            <p:ph type="ftr" sz="quarter" idx="11"/>
          </p:nvPr>
        </p:nvSpPr>
        <p:spPr/>
        <p:txBody>
          <a:bodyPr/>
          <a:lstStyle/>
          <a:p>
            <a:endParaRPr lang="ar-EG"/>
          </a:p>
        </p:txBody>
      </p:sp>
      <p:sp>
        <p:nvSpPr>
          <p:cNvPr id="29" name="Slide Number Placeholder 28"/>
          <p:cNvSpPr>
            <a:spLocks noGrp="1"/>
          </p:cNvSpPr>
          <p:nvPr>
            <p:ph type="sldNum" sz="quarter" idx="12"/>
          </p:nvPr>
        </p:nvSpPr>
        <p:spPr/>
        <p:txBody>
          <a:bodyPr/>
          <a:lstStyle/>
          <a:p>
            <a:fld id="{D154000B-0710-4F11-96E1-8C5275CECA19}" type="slidenum">
              <a:rPr lang="ar-EG" smtClean="0"/>
              <a:t>‹#›</a:t>
            </a:fld>
            <a:endParaRPr lang="ar-EG"/>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DD07F-2A09-4F4E-B8E6-408CF3ECB4B3}" type="datetimeFigureOut">
              <a:rPr lang="ar-EG" smtClean="0"/>
              <a:t>21/05/1442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DD07F-2A09-4F4E-B8E6-408CF3ECB4B3}" type="datetimeFigureOut">
              <a:rPr lang="ar-EG" smtClean="0"/>
              <a:t>21/05/1442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DD07F-2A09-4F4E-B8E6-408CF3ECB4B3}" type="datetimeFigureOut">
              <a:rPr lang="ar-EG" smtClean="0"/>
              <a:t>21/05/1442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1DD07F-2A09-4F4E-B8E6-408CF3ECB4B3}" type="datetimeFigureOut">
              <a:rPr lang="ar-EG" smtClean="0"/>
              <a:t>21/05/1442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7924800" y="6416675"/>
            <a:ext cx="762000" cy="365125"/>
          </a:xfrm>
        </p:spPr>
        <p:txBody>
          <a:bodyPr/>
          <a:lstStyle/>
          <a:p>
            <a:fld id="{D154000B-0710-4F11-96E1-8C5275CECA19}"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1DD07F-2A09-4F4E-B8E6-408CF3ECB4B3}" type="datetimeFigureOut">
              <a:rPr lang="ar-EG" smtClean="0"/>
              <a:t>21/05/1442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21DD07F-2A09-4F4E-B8E6-408CF3ECB4B3}" type="datetimeFigureOut">
              <a:rPr lang="ar-EG" smtClean="0"/>
              <a:t>21/05/1442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1DD07F-2A09-4F4E-B8E6-408CF3ECB4B3}" type="datetimeFigureOut">
              <a:rPr lang="ar-EG" smtClean="0"/>
              <a:t>21/05/1442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DD07F-2A09-4F4E-B8E6-408CF3ECB4B3}" type="datetimeFigureOut">
              <a:rPr lang="ar-EG" smtClean="0"/>
              <a:t>21/05/1442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1DD07F-2A09-4F4E-B8E6-408CF3ECB4B3}" type="datetimeFigureOut">
              <a:rPr lang="ar-EG" smtClean="0"/>
              <a:t>21/05/1442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1DD07F-2A09-4F4E-B8E6-408CF3ECB4B3}" type="datetimeFigureOut">
              <a:rPr lang="ar-EG" smtClean="0"/>
              <a:t>21/05/1442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154000B-0710-4F11-96E1-8C5275CECA19}"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21DD07F-2A09-4F4E-B8E6-408CF3ECB4B3}" type="datetimeFigureOut">
              <a:rPr lang="ar-EG" smtClean="0"/>
              <a:t>21/05/1442</a:t>
            </a:fld>
            <a:endParaRPr lang="ar-EG"/>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EG"/>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154000B-0710-4F11-96E1-8C5275CECA19}"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88640"/>
            <a:ext cx="7772400" cy="1470025"/>
          </a:xfrm>
        </p:spPr>
        <p:txBody>
          <a:bodyPr>
            <a:normAutofit fontScale="90000"/>
          </a:bodyPr>
          <a:lstStyle/>
          <a:p>
            <a:r>
              <a:rPr lang="ar-EG" b="1" dirty="0" smtClean="0"/>
              <a:t>الفصل الأول</a:t>
            </a:r>
            <a:r>
              <a:rPr lang="en-US" dirty="0" smtClean="0"/>
              <a:t/>
            </a:r>
            <a:br>
              <a:rPr lang="en-US" dirty="0" smtClean="0"/>
            </a:br>
            <a:r>
              <a:rPr lang="ar-EG" b="1" u="sng" dirty="0" smtClean="0"/>
              <a:t>الفهرسة والفهارس</a:t>
            </a:r>
            <a:r>
              <a:rPr lang="en-US" dirty="0" smtClean="0"/>
              <a:t/>
            </a:r>
            <a:br>
              <a:rPr lang="en-US" dirty="0" smtClean="0"/>
            </a:br>
            <a:endParaRPr lang="ar-EG" dirty="0"/>
          </a:p>
        </p:txBody>
      </p:sp>
      <p:sp>
        <p:nvSpPr>
          <p:cNvPr id="3" name="Subtitle 2"/>
          <p:cNvSpPr>
            <a:spLocks noGrp="1"/>
          </p:cNvSpPr>
          <p:nvPr>
            <p:ph type="subTitle" idx="1"/>
          </p:nvPr>
        </p:nvSpPr>
        <p:spPr>
          <a:xfrm>
            <a:off x="323528" y="1340768"/>
            <a:ext cx="8424936" cy="4824536"/>
          </a:xfrm>
        </p:spPr>
        <p:txBody>
          <a:bodyPr>
            <a:normAutofit fontScale="85000" lnSpcReduction="10000"/>
          </a:bodyPr>
          <a:lstStyle/>
          <a:p>
            <a:r>
              <a:rPr lang="ar-EG" dirty="0">
                <a:solidFill>
                  <a:schemeClr val="tx1"/>
                </a:solidFill>
              </a:rPr>
              <a:t> </a:t>
            </a:r>
            <a:endParaRPr lang="en-US" dirty="0">
              <a:solidFill>
                <a:schemeClr val="tx1"/>
              </a:solidFill>
            </a:endParaRPr>
          </a:p>
          <a:p>
            <a:r>
              <a:rPr lang="ar-EG" dirty="0">
                <a:solidFill>
                  <a:schemeClr val="tx1"/>
                </a:solidFill>
              </a:rPr>
              <a:t>قبل أن نعمل بالفهرسة كمفهرسين وجب علينا معرفة ماهي الفهرسة ؟ وما هي أهميتها في المكتبات ؟ وما هي الفهارس كنتاج لعملية الفهرسة ؟ وما هي أشكالها وأنواعها ؟ وما هي أهم تقنيات الفهرسة ؟ وجب علينا أن نعرف هذا كإطار نظري قبل أن نشتغل بقواعدها </a:t>
            </a:r>
            <a:r>
              <a:rPr lang="ar-EG" dirty="0" smtClean="0">
                <a:solidFill>
                  <a:schemeClr val="tx1"/>
                </a:solidFill>
              </a:rPr>
              <a:t>؟</a:t>
            </a:r>
          </a:p>
          <a:p>
            <a:r>
              <a:rPr lang="ar-EG" b="1" u="sng" dirty="0" smtClean="0">
                <a:solidFill>
                  <a:schemeClr val="tx1"/>
                </a:solidFill>
              </a:rPr>
              <a:t>أولا </a:t>
            </a:r>
            <a:r>
              <a:rPr lang="ar-EG" b="1" u="sng" dirty="0">
                <a:solidFill>
                  <a:schemeClr val="tx1"/>
                </a:solidFill>
              </a:rPr>
              <a:t>: تعريف الفهرسة وأنواعها :</a:t>
            </a:r>
            <a:r>
              <a:rPr lang="en-US" dirty="0">
                <a:solidFill>
                  <a:schemeClr val="tx1"/>
                </a:solidFill>
              </a:rPr>
              <a:t>Cataloging / Cataloguing </a:t>
            </a:r>
          </a:p>
          <a:p>
            <a:r>
              <a:rPr lang="ar-EG" dirty="0">
                <a:solidFill>
                  <a:schemeClr val="tx1"/>
                </a:solidFill>
              </a:rPr>
              <a:t>	تعرف الفهرسة بأنها عملية الوصف الفني لأوعية المعلومات حتى يمكن التعرف على تلك الأوعية بأيسر الطرق وفي أقل وقت ممكن .</a:t>
            </a:r>
            <a:endParaRPr lang="en-US" dirty="0">
              <a:solidFill>
                <a:schemeClr val="tx1"/>
              </a:solidFill>
            </a:endParaRPr>
          </a:p>
          <a:p>
            <a:r>
              <a:rPr lang="ar-EG" dirty="0">
                <a:solidFill>
                  <a:schemeClr val="tx1"/>
                </a:solidFill>
              </a:rPr>
              <a:t>	وتعد الفهرسة أحد العمليات الفنية الهامة في العمل المكتبي ، وذلك لأنها تقدم الوسائل التي تجعل المستفيد يتعرف على وعاء المعلومات أو أوعية المعلومات قبل أن يطلبها ، كما تساعد على ترتيب الأوعية .</a:t>
            </a:r>
            <a:endParaRPr lang="en-US" dirty="0">
              <a:solidFill>
                <a:schemeClr val="tx1"/>
              </a:solidFill>
            </a:endParaRPr>
          </a:p>
          <a:p>
            <a:r>
              <a:rPr lang="ar-EG" dirty="0">
                <a:solidFill>
                  <a:schemeClr val="tx1"/>
                </a:solidFill>
              </a:rPr>
              <a:t>وعاء المعلومات مصطلح يطلق عل كل الأشكال التي تحوي المعلومات كالكتب والدوريات  والرسائل الجامعية والمواد السمعية والبصرية وملفات الكمبيوتر ... الخ .</a:t>
            </a:r>
            <a:endParaRPr lang="en-US" dirty="0">
              <a:solidFill>
                <a:schemeClr val="tx1"/>
              </a:solidFill>
            </a:endParaRPr>
          </a:p>
          <a:p>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الفهرس المحزوم :</a:t>
            </a:r>
            <a:r>
              <a:rPr lang="en-US" dirty="0" smtClean="0"/>
              <a:t/>
            </a:r>
            <a:br>
              <a:rPr lang="en-US" dirty="0" smtClean="0"/>
            </a:br>
            <a:endParaRPr lang="ar-EG" dirty="0"/>
          </a:p>
        </p:txBody>
      </p:sp>
      <p:sp>
        <p:nvSpPr>
          <p:cNvPr id="3" name="Content Placeholder 2"/>
          <p:cNvSpPr>
            <a:spLocks noGrp="1"/>
          </p:cNvSpPr>
          <p:nvPr>
            <p:ph idx="1"/>
          </p:nvPr>
        </p:nvSpPr>
        <p:spPr/>
        <p:txBody>
          <a:bodyPr>
            <a:normAutofit fontScale="92500"/>
          </a:bodyPr>
          <a:lstStyle/>
          <a:p>
            <a:pPr>
              <a:buNone/>
            </a:pPr>
            <a:r>
              <a:rPr lang="ar-EG" dirty="0" smtClean="0"/>
              <a:t>عبارة </a:t>
            </a:r>
            <a:r>
              <a:rPr lang="ar-EG" dirty="0"/>
              <a:t>عن جذاذات ورقية سميكة تتنوع أحجامها ما بين 4</a:t>
            </a:r>
            <a:r>
              <a:rPr lang="en-US" dirty="0"/>
              <a:t>x</a:t>
            </a:r>
            <a:r>
              <a:rPr lang="ar-EG" dirty="0"/>
              <a:t>7 بوصة ، أو 5</a:t>
            </a:r>
            <a:r>
              <a:rPr lang="en-US" dirty="0"/>
              <a:t>x</a:t>
            </a:r>
            <a:r>
              <a:rPr lang="ar-EG" dirty="0"/>
              <a:t>8 بوصة، وتوضع حوالي كل خمسمائة جذاذة معا في مجلد يشبه كلاسير الأوراق السائبة ويرف في دواليب مخصصة لذلك ، ويقتصر استخدامه على القليل من المكتبات منها مكتبة جامعة القاهرة.</a:t>
            </a:r>
            <a:endParaRPr lang="en-US" dirty="0"/>
          </a:p>
          <a:p>
            <a:r>
              <a:rPr lang="ar-EG" b="1" u="sng" dirty="0"/>
              <a:t>مميزاته :</a:t>
            </a:r>
            <a:endParaRPr lang="en-US" dirty="0"/>
          </a:p>
          <a:p>
            <a:pPr lvl="0">
              <a:buNone/>
            </a:pPr>
            <a:r>
              <a:rPr lang="ar-EG" dirty="0"/>
              <a:t>المرونة </a:t>
            </a:r>
            <a:r>
              <a:rPr lang="ar-EG" dirty="0" smtClean="0"/>
              <a:t>.صغر </a:t>
            </a:r>
            <a:r>
              <a:rPr lang="ar-EG" dirty="0"/>
              <a:t>المكان الذي يشغله </a:t>
            </a:r>
            <a:r>
              <a:rPr lang="ar-EG" dirty="0" smtClean="0"/>
              <a:t>.يسهل </a:t>
            </a:r>
            <a:r>
              <a:rPr lang="ar-EG" dirty="0"/>
              <a:t>حمله واستخدامه في أي مكان بالمكتبة </a:t>
            </a:r>
            <a:r>
              <a:rPr lang="ar-EG" dirty="0" smtClean="0"/>
              <a:t>.من </a:t>
            </a:r>
            <a:r>
              <a:rPr lang="ar-EG" dirty="0"/>
              <a:t>السهل انتاج نسخ اضافية منه .</a:t>
            </a:r>
            <a:endParaRPr lang="en-US" dirty="0"/>
          </a:p>
          <a:p>
            <a:r>
              <a:rPr lang="ar-EG" b="1" u="sng" dirty="0"/>
              <a:t>العيوب :</a:t>
            </a:r>
            <a:endParaRPr lang="en-US" dirty="0"/>
          </a:p>
          <a:p>
            <a:pPr lvl="0">
              <a:buNone/>
            </a:pPr>
            <a:r>
              <a:rPr lang="ar-EG" dirty="0"/>
              <a:t>سرعة التلف </a:t>
            </a:r>
            <a:r>
              <a:rPr lang="ar-EG" dirty="0" smtClean="0"/>
              <a:t>.لا </a:t>
            </a:r>
            <a:r>
              <a:rPr lang="ar-EG" dirty="0"/>
              <a:t>يمكن تزويده بالوسائل المرشدة </a:t>
            </a:r>
            <a:r>
              <a:rPr lang="ar-EG" dirty="0" smtClean="0"/>
              <a:t>. يحتاج </a:t>
            </a:r>
            <a:r>
              <a:rPr lang="ar-EG" dirty="0"/>
              <a:t>إلى تجهيزات خشبية خاصة لوضع مجلدات الفهارس فيها على شكل خانات أو عيون .</a:t>
            </a:r>
            <a:endParaRPr lang="en-US" dirty="0"/>
          </a:p>
          <a:p>
            <a:endParaRPr lang="ar-E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الفهرس البطاقي :</a:t>
            </a:r>
            <a:r>
              <a:rPr lang="en-US" dirty="0" smtClean="0"/>
              <a:t/>
            </a:r>
            <a:br>
              <a:rPr lang="en-US" dirty="0" smtClean="0"/>
            </a:br>
            <a:endParaRPr lang="ar-EG" dirty="0"/>
          </a:p>
        </p:txBody>
      </p:sp>
      <p:sp>
        <p:nvSpPr>
          <p:cNvPr id="3" name="Content Placeholder 2"/>
          <p:cNvSpPr>
            <a:spLocks noGrp="1"/>
          </p:cNvSpPr>
          <p:nvPr>
            <p:ph idx="1"/>
          </p:nvPr>
        </p:nvSpPr>
        <p:spPr/>
        <p:txBody>
          <a:bodyPr>
            <a:normAutofit fontScale="92500" lnSpcReduction="10000"/>
          </a:bodyPr>
          <a:lstStyle/>
          <a:p>
            <a:pPr>
              <a:buNone/>
            </a:pPr>
            <a:r>
              <a:rPr lang="ar-EG" dirty="0" smtClean="0"/>
              <a:t>أكثر </a:t>
            </a:r>
            <a:r>
              <a:rPr lang="ar-EG" dirty="0"/>
              <a:t>أشكال الفهارس انتشارا واستخداما وهي عبارة عن بطاقات سميكة يبلغ حجمها 3</a:t>
            </a:r>
            <a:r>
              <a:rPr lang="en-US" dirty="0"/>
              <a:t>x</a:t>
            </a:r>
            <a:r>
              <a:rPr lang="ar-EG" dirty="0"/>
              <a:t>5 بوصة 7.5 </a:t>
            </a:r>
            <a:r>
              <a:rPr lang="en-US" dirty="0"/>
              <a:t>x</a:t>
            </a:r>
            <a:r>
              <a:rPr lang="ar-EG" dirty="0"/>
              <a:t> 12.5 سم ، وكل بطاقة منها تشتمل على مدخل مستقل </a:t>
            </a:r>
            <a:r>
              <a:rPr lang="ar-EG" dirty="0" smtClean="0"/>
              <a:t>.توضع </a:t>
            </a:r>
            <a:r>
              <a:rPr lang="ar-EG" dirty="0"/>
              <a:t>البطاقات في أدراج معدنية أو خشبية مصممة لهذا الغرض ويشتمل كل درج على 1000 </a:t>
            </a:r>
            <a:r>
              <a:rPr lang="ar-EG" dirty="0" smtClean="0"/>
              <a:t>بطاقة</a:t>
            </a:r>
            <a:r>
              <a:rPr lang="ar-EG" dirty="0"/>
              <a:t> </a:t>
            </a:r>
            <a:endParaRPr lang="en-US" dirty="0"/>
          </a:p>
          <a:p>
            <a:r>
              <a:rPr lang="ar-EG" b="1" u="sng" dirty="0"/>
              <a:t>مميزاته :</a:t>
            </a:r>
            <a:endParaRPr lang="en-US" dirty="0"/>
          </a:p>
          <a:p>
            <a:pPr lvl="0">
              <a:buNone/>
            </a:pPr>
            <a:r>
              <a:rPr lang="ar-EG" dirty="0"/>
              <a:t>المرونة </a:t>
            </a:r>
            <a:r>
              <a:rPr lang="ar-EG" dirty="0" smtClean="0"/>
              <a:t>.عدم </a:t>
            </a:r>
            <a:r>
              <a:rPr lang="ar-EG" dirty="0"/>
              <a:t>التلف بسرعة </a:t>
            </a:r>
            <a:r>
              <a:rPr lang="ar-EG" dirty="0" smtClean="0"/>
              <a:t>.سهولة </a:t>
            </a:r>
            <a:r>
              <a:rPr lang="ar-EG" dirty="0"/>
              <a:t>تزويده بالوسائل المرشدة </a:t>
            </a:r>
            <a:r>
              <a:rPr lang="ar-EG" dirty="0" smtClean="0"/>
              <a:t>.التغيير </a:t>
            </a:r>
            <a:r>
              <a:rPr lang="ar-EG" dirty="0"/>
              <a:t>والتعديل في بيانات البطاقة مما يجعله يحقق ميزة الاكتمال والحداثة دائما </a:t>
            </a:r>
            <a:r>
              <a:rPr lang="ar-EG" dirty="0" smtClean="0"/>
              <a:t>.</a:t>
            </a:r>
            <a:endParaRPr lang="en-US" dirty="0"/>
          </a:p>
          <a:p>
            <a:r>
              <a:rPr lang="ar-EG" b="1" u="sng" dirty="0"/>
              <a:t>عيوبه :</a:t>
            </a:r>
            <a:endParaRPr lang="en-US" dirty="0"/>
          </a:p>
          <a:p>
            <a:pPr lvl="0">
              <a:buNone/>
            </a:pPr>
            <a:r>
              <a:rPr lang="ar-EG" dirty="0"/>
              <a:t>يصعب استخدام الدرج الواحد من جانب أكثر من مستفيد في الوقت ذاته </a:t>
            </a:r>
            <a:r>
              <a:rPr lang="ar-EG" dirty="0" smtClean="0"/>
              <a:t>.يشغل </a:t>
            </a:r>
            <a:r>
              <a:rPr lang="ar-EG" dirty="0"/>
              <a:t>حيزا كبيرا </a:t>
            </a:r>
            <a:r>
              <a:rPr lang="ar-EG" dirty="0" smtClean="0"/>
              <a:t>.لا </a:t>
            </a:r>
            <a:r>
              <a:rPr lang="ar-EG" dirty="0"/>
              <a:t>يمكن التحرك بها داخل المكتبة </a:t>
            </a:r>
            <a:r>
              <a:rPr lang="ar-EG" dirty="0" smtClean="0"/>
              <a:t>.يحتاج </a:t>
            </a:r>
            <a:r>
              <a:rPr lang="ar-EG" dirty="0"/>
              <a:t>لتجهيزات خشبية أو معدنية .</a:t>
            </a:r>
            <a:endParaRPr lang="en-US" dirty="0"/>
          </a:p>
          <a:p>
            <a:endParaRPr lang="ar-E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فهرس الاتصال المباشر :</a:t>
            </a:r>
            <a:r>
              <a:rPr lang="en-US" dirty="0" smtClean="0"/>
              <a:t/>
            </a:r>
            <a:br>
              <a:rPr lang="en-US" dirty="0" smtClean="0"/>
            </a:br>
            <a:endParaRPr lang="ar-EG" dirty="0"/>
          </a:p>
        </p:txBody>
      </p:sp>
      <p:sp>
        <p:nvSpPr>
          <p:cNvPr id="3" name="Content Placeholder 2"/>
          <p:cNvSpPr>
            <a:spLocks noGrp="1"/>
          </p:cNvSpPr>
          <p:nvPr>
            <p:ph idx="1"/>
          </p:nvPr>
        </p:nvSpPr>
        <p:spPr>
          <a:xfrm>
            <a:off x="457200" y="1124744"/>
            <a:ext cx="8229600" cy="5001419"/>
          </a:xfrm>
        </p:spPr>
        <p:txBody>
          <a:bodyPr>
            <a:normAutofit/>
          </a:bodyPr>
          <a:lstStyle/>
          <a:p>
            <a:pPr>
              <a:buNone/>
            </a:pPr>
            <a:r>
              <a:rPr lang="ar-EG" dirty="0" smtClean="0"/>
              <a:t>أو </a:t>
            </a:r>
            <a:r>
              <a:rPr lang="ar-EG" dirty="0"/>
              <a:t>الفهرس المحوسب وهو ذلك الشكل من الفهارس الذي يعتمد على استخدام الحاسب الآلي ويتم ذلك عن طريق تخزين البيانات الببليوجرافية في ذاكرة الحاسب أو على </a:t>
            </a:r>
            <a:r>
              <a:rPr lang="en-US" dirty="0"/>
              <a:t>C.D </a:t>
            </a:r>
            <a:r>
              <a:rPr lang="ar-EG" dirty="0"/>
              <a:t> ، وتعرض البيانات على الشاشة بناء على طلب  المستفيد .</a:t>
            </a:r>
            <a:endParaRPr lang="en-US" dirty="0"/>
          </a:p>
          <a:p>
            <a:r>
              <a:rPr lang="ar-EG" b="1" u="sng" dirty="0"/>
              <a:t>مميزاته :</a:t>
            </a:r>
            <a:endParaRPr lang="en-US" dirty="0"/>
          </a:p>
          <a:p>
            <a:pPr lvl="0">
              <a:buNone/>
            </a:pPr>
            <a:r>
              <a:rPr lang="ar-EG" dirty="0"/>
              <a:t>أكثر الأشكال مرونة وحداثة </a:t>
            </a:r>
            <a:r>
              <a:rPr lang="ar-EG" dirty="0" smtClean="0"/>
              <a:t>.يمكن </a:t>
            </a:r>
            <a:r>
              <a:rPr lang="ar-EG" dirty="0"/>
              <a:t>عمل التعديل والحذف في أي وقت أي يتمتع بميزة الاكتمال </a:t>
            </a:r>
            <a:r>
              <a:rPr lang="ar-EG" dirty="0" smtClean="0"/>
              <a:t>.السرعة </a:t>
            </a:r>
            <a:r>
              <a:rPr lang="ar-EG" dirty="0"/>
              <a:t>الشديدة في الحصول على البيانات المطلوبة </a:t>
            </a:r>
            <a:r>
              <a:rPr lang="ar-EG" dirty="0" smtClean="0"/>
              <a:t>.يوفر </a:t>
            </a:r>
            <a:r>
              <a:rPr lang="ar-EG" dirty="0"/>
              <a:t>المكان .</a:t>
            </a:r>
            <a:endParaRPr lang="en-US" dirty="0"/>
          </a:p>
          <a:p>
            <a:r>
              <a:rPr lang="ar-EG" b="1" u="sng" dirty="0"/>
              <a:t>عيوبه :</a:t>
            </a:r>
            <a:endParaRPr lang="en-US" dirty="0"/>
          </a:p>
          <a:p>
            <a:pPr lvl="0"/>
            <a:r>
              <a:rPr lang="ar-EG" dirty="0"/>
              <a:t>يتطلب تدريب المستفيدين على كيفية استخدامه .</a:t>
            </a:r>
            <a:endParaRPr lang="en-US" dirty="0"/>
          </a:p>
          <a:p>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ثانيا : أنواع الفهرسة :</a:t>
            </a:r>
            <a:r>
              <a:rPr lang="en-US" dirty="0" smtClean="0"/>
              <a:t/>
            </a:r>
            <a:br>
              <a:rPr lang="en-US" dirty="0" smtClean="0"/>
            </a:br>
            <a:endParaRPr lang="ar-EG" dirty="0"/>
          </a:p>
        </p:txBody>
      </p:sp>
      <p:sp>
        <p:nvSpPr>
          <p:cNvPr id="3" name="Content Placeholder 2"/>
          <p:cNvSpPr>
            <a:spLocks noGrp="1"/>
          </p:cNvSpPr>
          <p:nvPr>
            <p:ph idx="1"/>
          </p:nvPr>
        </p:nvSpPr>
        <p:spPr>
          <a:xfrm>
            <a:off x="179512" y="1196752"/>
            <a:ext cx="8784976" cy="5328592"/>
          </a:xfrm>
        </p:spPr>
        <p:txBody>
          <a:bodyPr>
            <a:normAutofit/>
          </a:bodyPr>
          <a:lstStyle/>
          <a:p>
            <a:pPr lvl="0"/>
            <a:r>
              <a:rPr lang="ar-EG" b="1" u="sng" dirty="0" smtClean="0"/>
              <a:t>الفهرسة </a:t>
            </a:r>
            <a:r>
              <a:rPr lang="ar-EG" b="1" u="sng" dirty="0"/>
              <a:t>الوصفية</a:t>
            </a:r>
            <a:r>
              <a:rPr lang="ar-EG" b="1" dirty="0"/>
              <a:t> </a:t>
            </a:r>
            <a:r>
              <a:rPr lang="en-US" b="1" dirty="0"/>
              <a:t>Descriptive Catalog </a:t>
            </a:r>
            <a:endParaRPr lang="en-US" dirty="0"/>
          </a:p>
          <a:p>
            <a:pPr>
              <a:buNone/>
            </a:pPr>
            <a:r>
              <a:rPr lang="ar-EG" dirty="0"/>
              <a:t>ويقوم هذا النوع من الفهرسة بوصف وعاء المعلومات وصفا ماديا من خلال مجموعة من البيانات مدونة على وعاء المعلومات كاسم المؤلف ،العنوان ، والطبع ، بيانات النشر كمكان النشر والناشر، وتاريخ النشر، وبيانات  التوريق والسلسلة ، وغيرها من البيانات التي تكفل التعرف عليه </a:t>
            </a:r>
            <a:r>
              <a:rPr lang="ar-EG" dirty="0" smtClean="0"/>
              <a:t>.ويمكن </a:t>
            </a:r>
            <a:r>
              <a:rPr lang="ar-EG" dirty="0"/>
              <a:t>القول أن الفهرسة الوصفية للأوعية المعلومات بمثابة استخراج بطاقة هوية لها كما يتم استخراج بطاقات الهوية للأفراد وعن طريق البيانات الواردة في تلك البطاقة نستطيع التعرف على وعاء المعلومات وتحديده فلا ينازعه وعاء معلومات آخر في بياناته.  </a:t>
            </a:r>
            <a:endParaRPr lang="en-US"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r-EG" b="1" u="sng" dirty="0" smtClean="0"/>
              <a:t>ثانيا : أنواع الفهرسة</a:t>
            </a:r>
            <a:endParaRPr lang="ar-EG" dirty="0"/>
          </a:p>
        </p:txBody>
      </p:sp>
      <p:sp>
        <p:nvSpPr>
          <p:cNvPr id="3" name="Content Placeholder 2"/>
          <p:cNvSpPr>
            <a:spLocks noGrp="1"/>
          </p:cNvSpPr>
          <p:nvPr>
            <p:ph idx="1"/>
          </p:nvPr>
        </p:nvSpPr>
        <p:spPr/>
        <p:txBody>
          <a:bodyPr/>
          <a:lstStyle/>
          <a:p>
            <a:pPr lvl="0"/>
            <a:r>
              <a:rPr lang="ar-EG" b="1" u="sng" dirty="0"/>
              <a:t>الفهرسة الموضوعية</a:t>
            </a:r>
            <a:r>
              <a:rPr lang="en-US" b="1" dirty="0"/>
              <a:t>Subject Catalog     </a:t>
            </a:r>
            <a:endParaRPr lang="en-US" dirty="0"/>
          </a:p>
          <a:p>
            <a:pPr>
              <a:buNone/>
            </a:pPr>
            <a:r>
              <a:rPr lang="ar-EG" dirty="0"/>
              <a:t>أما النوع الثاني فهي الفهرسة الموضوعية ومهمتها هي </a:t>
            </a:r>
            <a:r>
              <a:rPr lang="ar-EG" dirty="0" smtClean="0"/>
              <a:t>تحديد المحتوى </a:t>
            </a:r>
            <a:r>
              <a:rPr lang="ar-EG" dirty="0"/>
              <a:t>الموضوعي الفكري لوعاء المعلومات وذلك بغرض تجميع الأوعية ذات الموضوع الواحد في مكان واحد ، ويتم ذلك من خلال رؤوس موضوعات مقننة وأرقام التصنيف . ويتم اختيار رؤوس الموضوعات من قوائم مقننة لرؤوس الموضوعات لها قواعدها .</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ثالثا : أهمية الفهرسة</a:t>
            </a:r>
            <a:r>
              <a:rPr lang="ar-EG" dirty="0" smtClean="0"/>
              <a:t> :</a:t>
            </a:r>
            <a:r>
              <a:rPr lang="en-US" dirty="0" smtClean="0"/>
              <a:t/>
            </a:r>
            <a:br>
              <a:rPr lang="en-US" dirty="0" smtClean="0"/>
            </a:br>
            <a:endParaRPr lang="ar-EG" dirty="0"/>
          </a:p>
        </p:txBody>
      </p:sp>
      <p:sp>
        <p:nvSpPr>
          <p:cNvPr id="3" name="Content Placeholder 2"/>
          <p:cNvSpPr>
            <a:spLocks noGrp="1"/>
          </p:cNvSpPr>
          <p:nvPr>
            <p:ph idx="1"/>
          </p:nvPr>
        </p:nvSpPr>
        <p:spPr/>
        <p:txBody>
          <a:bodyPr>
            <a:normAutofit fontScale="92500" lnSpcReduction="10000"/>
          </a:bodyPr>
          <a:lstStyle/>
          <a:p>
            <a:pPr>
              <a:buNone/>
            </a:pPr>
            <a:r>
              <a:rPr lang="ar-EG" dirty="0" smtClean="0"/>
              <a:t>يمكن </a:t>
            </a:r>
            <a:r>
              <a:rPr lang="ar-EG" dirty="0"/>
              <a:t>تحديد أهمية الفهرسة لمرافق المعلومات اذا نظرنا في اتجاهات ثلاث:</a:t>
            </a:r>
            <a:endParaRPr lang="en-US" dirty="0"/>
          </a:p>
          <a:p>
            <a:pPr lvl="0"/>
            <a:r>
              <a:rPr lang="ar-EG" dirty="0"/>
              <a:t>تزايد مقتنيات المكتبات من أوعية المعلومات بأشكالها المختلفة مما يوجب وجود عملية الفهرسة لتنظيم تلك الأوعية داخل مرفق المعلومات وإلا انتفت أهمية هذا المرفق .</a:t>
            </a:r>
            <a:endParaRPr lang="en-US" dirty="0"/>
          </a:p>
          <a:p>
            <a:pPr lvl="0"/>
            <a:r>
              <a:rPr lang="ar-EG" dirty="0"/>
              <a:t>تعدد اللغات للأوعية المنشورة ما يجعل هناك إستحالة في الوصول إلى كل تلك الأوعية .</a:t>
            </a:r>
            <a:endParaRPr lang="en-US" dirty="0"/>
          </a:p>
          <a:p>
            <a:pPr lvl="0"/>
            <a:r>
              <a:rPr lang="ar-EG" dirty="0"/>
              <a:t>تعدد الموضوعات وتعقيدها .</a:t>
            </a:r>
            <a:endParaRPr lang="en-US" dirty="0"/>
          </a:p>
          <a:p>
            <a:r>
              <a:rPr lang="ar-EG" dirty="0"/>
              <a:t>واستطاعت الفهرسة كإحدى العمليات الفنية في المكتبات ومرافق المعلومات أن تحتوي تلك الاتجاهات الثلاثة ، فبالقيام بانشاء فهارس كاملة ومحكمة تقوم المكتبة بدورها التي قامت من اجله والا تصبح مجرد مجموعة من المخازن لا يستطيع أن يصل المستفيد فيها لشئ .</a:t>
            </a:r>
            <a:endParaRPr lang="en-US" dirty="0"/>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u="sng" dirty="0" smtClean="0"/>
              <a:t>رابعا : الفهارس : </a:t>
            </a:r>
            <a:r>
              <a:rPr lang="en-US" b="1" u="sng" dirty="0" smtClean="0"/>
              <a:t>Catalog</a:t>
            </a:r>
            <a:r>
              <a:rPr lang="ar-EG" b="1" u="sng" dirty="0" smtClean="0"/>
              <a:t> </a:t>
            </a:r>
            <a:endParaRPr lang="ar-EG" dirty="0"/>
          </a:p>
        </p:txBody>
      </p:sp>
      <p:sp>
        <p:nvSpPr>
          <p:cNvPr id="3" name="Content Placeholder 2"/>
          <p:cNvSpPr>
            <a:spLocks noGrp="1"/>
          </p:cNvSpPr>
          <p:nvPr>
            <p:ph idx="1"/>
          </p:nvPr>
        </p:nvSpPr>
        <p:spPr/>
        <p:txBody>
          <a:bodyPr>
            <a:normAutofit/>
          </a:bodyPr>
          <a:lstStyle/>
          <a:p>
            <a:pPr lvl="0">
              <a:buNone/>
            </a:pPr>
            <a:r>
              <a:rPr lang="ar-EG" b="1" i="1" u="sng" dirty="0" smtClean="0"/>
              <a:t>التعريف </a:t>
            </a:r>
            <a:endParaRPr lang="en-US" dirty="0"/>
          </a:p>
          <a:p>
            <a:pPr>
              <a:buNone/>
            </a:pPr>
            <a:r>
              <a:rPr lang="ar-EG" dirty="0"/>
              <a:t>الفهرس وهو ناتج عملية الفهرسة قائمة بأوعية المعلومات مرتبة وفق نسقا محدد . </a:t>
            </a:r>
            <a:r>
              <a:rPr lang="ar-EG" dirty="0" smtClean="0"/>
              <a:t>وهذه القائمة يسجل فيها مقتنيات مكتبة بعينها أو عدة مكتبات </a:t>
            </a:r>
            <a:r>
              <a:rPr lang="ar-EG" dirty="0" smtClean="0"/>
              <a:t>وتختلف </a:t>
            </a:r>
            <a:r>
              <a:rPr lang="ar-EG" dirty="0"/>
              <a:t>الفهارس عن الببليوحرافيات في أن الثانية قد تشتمل على الانتاج الفكري في موضوع بعينه دون النظر الى شكل وعاء المعلومات.</a:t>
            </a:r>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u="sng" dirty="0" smtClean="0"/>
              <a:t>رابعا : الفهارس : </a:t>
            </a:r>
            <a:r>
              <a:rPr lang="en-US" b="1" u="sng" dirty="0" smtClean="0"/>
              <a:t>Catalog</a:t>
            </a:r>
            <a:endParaRPr lang="ar-EG" dirty="0"/>
          </a:p>
        </p:txBody>
      </p:sp>
      <p:sp>
        <p:nvSpPr>
          <p:cNvPr id="3" name="Content Placeholder 2"/>
          <p:cNvSpPr>
            <a:spLocks noGrp="1"/>
          </p:cNvSpPr>
          <p:nvPr>
            <p:ph idx="1"/>
          </p:nvPr>
        </p:nvSpPr>
        <p:spPr/>
        <p:txBody>
          <a:bodyPr/>
          <a:lstStyle/>
          <a:p>
            <a:pPr>
              <a:buNone/>
            </a:pPr>
            <a:r>
              <a:rPr lang="ar-EG" dirty="0" smtClean="0"/>
              <a:t>   ويمثل </a:t>
            </a:r>
            <a:r>
              <a:rPr lang="ar-EG" dirty="0"/>
              <a:t>الفهرس أحد الأدوات بالمكتبة التي تقوم بدور الوسيط بين احتياجات المستفيد وأوعية المعلومات بالمكتبة وهو يشترك في ذلك مع التصنيف ، واستعراض المستفيد بنفسه في نظام الأرفف المفتوحة .</a:t>
            </a:r>
            <a:endParaRPr lang="en-US" dirty="0"/>
          </a:p>
          <a:p>
            <a:pPr>
              <a:buNone/>
            </a:pPr>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b="1" i="1" u="sng" dirty="0" smtClean="0"/>
              <a:t>وظائف الفهارس :</a:t>
            </a:r>
            <a:r>
              <a:rPr lang="en-US" sz="3600" dirty="0" smtClean="0"/>
              <a:t/>
            </a:r>
            <a:br>
              <a:rPr lang="en-US" sz="3600" dirty="0" smtClean="0"/>
            </a:br>
            <a:endParaRPr lang="ar-EG" dirty="0"/>
          </a:p>
        </p:txBody>
      </p:sp>
      <p:sp>
        <p:nvSpPr>
          <p:cNvPr id="3" name="Content Placeholder 2"/>
          <p:cNvSpPr>
            <a:spLocks noGrp="1"/>
          </p:cNvSpPr>
          <p:nvPr>
            <p:ph idx="1"/>
          </p:nvPr>
        </p:nvSpPr>
        <p:spPr/>
        <p:txBody>
          <a:bodyPr>
            <a:normAutofit/>
          </a:bodyPr>
          <a:lstStyle/>
          <a:p>
            <a:r>
              <a:rPr lang="ar-EG" dirty="0" smtClean="0"/>
              <a:t>يقوم </a:t>
            </a:r>
            <a:r>
              <a:rPr lang="ar-EG" dirty="0"/>
              <a:t>الفهرس بثلاث وظائف أساسية :</a:t>
            </a:r>
            <a:endParaRPr lang="en-US" sz="2400" dirty="0"/>
          </a:p>
          <a:p>
            <a:pPr lvl="1"/>
            <a:r>
              <a:rPr lang="ar-EG" dirty="0"/>
              <a:t>تساعد المستفيد في الوصول الى الكتاب الذي يعرف عنه بعض بياناته الببليوجرافية كاسم المؤلف ، العنوان ، الموضوع على سبيل المثال.</a:t>
            </a:r>
            <a:endParaRPr lang="en-US" sz="2000" dirty="0"/>
          </a:p>
          <a:p>
            <a:pPr lvl="1"/>
            <a:r>
              <a:rPr lang="ar-EG" dirty="0"/>
              <a:t>تساعد المستفيد في الوصول الى الشكل الذي يريده لوعاء المعلومات كأن يكون المستفيد يريد مقالة بدورية أو محاضرة مسجلة على شريط كاسيت أو شريط فيديو وغيرها.</a:t>
            </a:r>
            <a:endParaRPr lang="en-US" sz="2000" dirty="0"/>
          </a:p>
          <a:p>
            <a:pPr lvl="1"/>
            <a:r>
              <a:rPr lang="ar-EG" dirty="0"/>
              <a:t>تساعد المستفيد في الوصول الى اختيار الكتاب الذي يريده من بين طبعاته المختلفة أو أماكن نشره أو ناشريه إن تعددت.</a:t>
            </a:r>
            <a:endParaRPr lang="en-US" sz="2000" dirty="0"/>
          </a:p>
          <a:p>
            <a:pPr lvl="1"/>
            <a:r>
              <a:rPr lang="ar-EG" dirty="0"/>
              <a:t>يقوم الفهرس بإبراز ما تقتنيه المكتبة لأحد المؤلفين أو بموضوع محدد ... الخ . </a:t>
            </a:r>
            <a:endParaRPr lang="en-US" sz="2000" dirty="0"/>
          </a:p>
          <a:p>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b="1" i="1" u="sng" dirty="0" smtClean="0"/>
              <a:t>أشكال الفهارس :</a:t>
            </a:r>
            <a:r>
              <a:rPr lang="en-US" dirty="0" smtClean="0"/>
              <a:t/>
            </a:r>
            <a:br>
              <a:rPr lang="en-US" dirty="0" smtClean="0"/>
            </a:br>
            <a:endParaRPr lang="ar-EG" dirty="0"/>
          </a:p>
        </p:txBody>
      </p:sp>
      <p:sp>
        <p:nvSpPr>
          <p:cNvPr id="3" name="Content Placeholder 2"/>
          <p:cNvSpPr>
            <a:spLocks noGrp="1"/>
          </p:cNvSpPr>
          <p:nvPr>
            <p:ph idx="1"/>
          </p:nvPr>
        </p:nvSpPr>
        <p:spPr/>
        <p:txBody>
          <a:bodyPr/>
          <a:lstStyle/>
          <a:p>
            <a:endParaRPr lang="ar-EG" dirty="0" smtClean="0"/>
          </a:p>
          <a:p>
            <a:pPr>
              <a:buNone/>
            </a:pPr>
            <a:r>
              <a:rPr lang="ar-EG" dirty="0" smtClean="0"/>
              <a:t>هناك </a:t>
            </a:r>
            <a:r>
              <a:rPr lang="ar-EG" dirty="0"/>
              <a:t>أربعة أشكال للفهارس وهي :</a:t>
            </a:r>
            <a:endParaRPr lang="en-US" dirty="0"/>
          </a:p>
          <a:p>
            <a:pPr lvl="0"/>
            <a:r>
              <a:rPr lang="ar-EG" dirty="0"/>
              <a:t>الفهرس المطبوع في شكل كتاب .</a:t>
            </a:r>
            <a:endParaRPr lang="en-US" dirty="0"/>
          </a:p>
          <a:p>
            <a:pPr lvl="0"/>
            <a:r>
              <a:rPr lang="ar-EG" dirty="0"/>
              <a:t>الفهرس المحزوم .</a:t>
            </a:r>
            <a:endParaRPr lang="en-US" dirty="0"/>
          </a:p>
          <a:p>
            <a:pPr lvl="0"/>
            <a:r>
              <a:rPr lang="ar-EG" dirty="0"/>
              <a:t>الفهرس البطاقي .</a:t>
            </a:r>
            <a:endParaRPr lang="en-US" dirty="0"/>
          </a:p>
          <a:p>
            <a:pPr lvl="0"/>
            <a:r>
              <a:rPr lang="ar-EG" dirty="0"/>
              <a:t>فهرس الاتصال المباشر.</a:t>
            </a:r>
            <a:endParaRPr lang="en-US" dirty="0"/>
          </a:p>
          <a:p>
            <a:endParaRPr lang="ar-EG"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الفهرس المطبوع في شكل كتاب :</a:t>
            </a:r>
            <a:r>
              <a:rPr lang="en-US" dirty="0" smtClean="0"/>
              <a:t/>
            </a:r>
            <a:br>
              <a:rPr lang="en-US" dirty="0" smtClean="0"/>
            </a:br>
            <a:endParaRPr lang="ar-EG" dirty="0"/>
          </a:p>
        </p:txBody>
      </p:sp>
      <p:sp>
        <p:nvSpPr>
          <p:cNvPr id="3" name="Content Placeholder 2"/>
          <p:cNvSpPr>
            <a:spLocks noGrp="1"/>
          </p:cNvSpPr>
          <p:nvPr>
            <p:ph idx="1"/>
          </p:nvPr>
        </p:nvSpPr>
        <p:spPr>
          <a:xfrm>
            <a:off x="457200" y="1268760"/>
            <a:ext cx="8229600" cy="5256584"/>
          </a:xfrm>
        </p:spPr>
        <p:txBody>
          <a:bodyPr>
            <a:normAutofit lnSpcReduction="10000"/>
          </a:bodyPr>
          <a:lstStyle/>
          <a:p>
            <a:pPr>
              <a:buNone/>
            </a:pPr>
            <a:r>
              <a:rPr lang="ar-EG" dirty="0" smtClean="0"/>
              <a:t>هو </a:t>
            </a:r>
            <a:r>
              <a:rPr lang="ar-EG" dirty="0"/>
              <a:t>من أقدم أشكال الفهارس ويتم فيه وصف أوعية المعلومات ببليوجرافيا ويكون في شكل سجل أو كتاب ، ويتم وضع بعض النسخ من هذه الفهارس في قاعات الاطلاع بالمكتبة .</a:t>
            </a:r>
            <a:endParaRPr lang="en-US" dirty="0"/>
          </a:p>
          <a:p>
            <a:pPr>
              <a:buNone/>
            </a:pPr>
            <a:r>
              <a:rPr lang="ar-EG" b="1" u="sng" dirty="0"/>
              <a:t>مميزاته :</a:t>
            </a:r>
            <a:r>
              <a:rPr lang="ar-EG" dirty="0"/>
              <a:t> </a:t>
            </a:r>
            <a:endParaRPr lang="en-US" dirty="0"/>
          </a:p>
          <a:p>
            <a:pPr lvl="0">
              <a:buNone/>
            </a:pPr>
            <a:r>
              <a:rPr lang="ar-EG" dirty="0"/>
              <a:t>سهولة الاستخدام </a:t>
            </a:r>
            <a:r>
              <a:rPr lang="ar-EG" dirty="0" smtClean="0"/>
              <a:t>. سهولة </a:t>
            </a:r>
            <a:r>
              <a:rPr lang="ar-EG" dirty="0"/>
              <a:t>الحصول عليه ونقله من مكان لآخر داخل المكتبة </a:t>
            </a:r>
            <a:r>
              <a:rPr lang="ar-EG" dirty="0" smtClean="0"/>
              <a:t>. صغر </a:t>
            </a:r>
            <a:r>
              <a:rPr lang="ar-EG" dirty="0"/>
              <a:t>حجمه </a:t>
            </a:r>
            <a:r>
              <a:rPr lang="ar-EG" dirty="0" smtClean="0"/>
              <a:t>.أكثر </a:t>
            </a:r>
            <a:r>
              <a:rPr lang="ar-EG" dirty="0"/>
              <a:t>الأشكال الذي اعتاد عليها القارئ </a:t>
            </a:r>
            <a:r>
              <a:rPr lang="ar-EG" dirty="0" smtClean="0"/>
              <a:t>.سهولة </a:t>
            </a:r>
            <a:r>
              <a:rPr lang="ar-EG" dirty="0"/>
              <a:t>الاطلاع  على أكثر  من مدخل في نفس الوقت </a:t>
            </a:r>
            <a:r>
              <a:rPr lang="ar-EG" dirty="0" smtClean="0"/>
              <a:t>. سهولة </a:t>
            </a:r>
            <a:r>
              <a:rPr lang="ar-EG" dirty="0"/>
              <a:t>إشتراك أكثر من مكتبة في انتاجه </a:t>
            </a:r>
            <a:r>
              <a:rPr lang="ar-EG" dirty="0" smtClean="0"/>
              <a:t>.سهولة </a:t>
            </a:r>
            <a:r>
              <a:rPr lang="ar-EG" dirty="0"/>
              <a:t>نسخه وتصويره </a:t>
            </a:r>
            <a:r>
              <a:rPr lang="ar-EG" dirty="0" smtClean="0"/>
              <a:t>.يمكن </a:t>
            </a:r>
            <a:r>
              <a:rPr lang="ar-EG" dirty="0"/>
              <a:t>أن يستخدمه أكثر من شخص في ذات الوقت .</a:t>
            </a:r>
            <a:endParaRPr lang="en-US" dirty="0"/>
          </a:p>
          <a:p>
            <a:pPr>
              <a:buNone/>
            </a:pPr>
            <a:r>
              <a:rPr lang="ar-EG" b="1" u="sng" dirty="0"/>
              <a:t>عيوبه :</a:t>
            </a:r>
            <a:endParaRPr lang="en-US" dirty="0"/>
          </a:p>
          <a:p>
            <a:pPr lvl="0">
              <a:buNone/>
            </a:pPr>
            <a:r>
              <a:rPr lang="ar-EG" dirty="0"/>
              <a:t>يصعب التعديل فيه </a:t>
            </a:r>
            <a:r>
              <a:rPr lang="ar-EG" dirty="0" smtClean="0"/>
              <a:t>.لا </a:t>
            </a:r>
            <a:r>
              <a:rPr lang="ar-EG" dirty="0"/>
              <a:t>يتمتع بالمرونة الكافية </a:t>
            </a:r>
            <a:r>
              <a:rPr lang="ar-EG" dirty="0" smtClean="0"/>
              <a:t>.تكاليفه </a:t>
            </a:r>
            <a:r>
              <a:rPr lang="ar-EG" dirty="0"/>
              <a:t>مرتفعة مقارنة بالأشكال الأخرى </a:t>
            </a:r>
            <a:r>
              <a:rPr lang="ar-EG" dirty="0" smtClean="0"/>
              <a:t>.سرعة </a:t>
            </a:r>
            <a:r>
              <a:rPr lang="ar-EG" dirty="0"/>
              <a:t>التلف بسبب كثرة الاستخدام .</a:t>
            </a:r>
            <a:endParaRPr lang="en-US" dirty="0"/>
          </a:p>
          <a:p>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TotalTime>
  <Words>805</Words>
  <Application>Microsoft Office PowerPoint</Application>
  <PresentationFormat>On-screen Show (4:3)</PresentationFormat>
  <Paragraphs>61</Paragraphs>
  <Slides>12</Slides>
  <Notes>0</Notes>
  <HiddenSlides>1</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الفصل الأول الفهرسة والفهارس </vt:lpstr>
      <vt:lpstr>ثانيا : أنواع الفهرسة : </vt:lpstr>
      <vt:lpstr>ثانيا : أنواع الفهرسة</vt:lpstr>
      <vt:lpstr>ثالثا : أهمية الفهرسة : </vt:lpstr>
      <vt:lpstr>رابعا : الفهارس : Catalog </vt:lpstr>
      <vt:lpstr>رابعا : الفهارس : Catalog</vt:lpstr>
      <vt:lpstr>وظائف الفهارس : </vt:lpstr>
      <vt:lpstr>أشكال الفهارس : </vt:lpstr>
      <vt:lpstr>الفهرس المطبوع في شكل كتاب : </vt:lpstr>
      <vt:lpstr>الفهرس المحزوم : </vt:lpstr>
      <vt:lpstr>الفهرس البطاقي : </vt:lpstr>
      <vt:lpstr>فهرس الاتصال المباشر : </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الفهرسة والفهارس</dc:title>
  <dc:creator>DELL</dc:creator>
  <cp:lastModifiedBy>DELL</cp:lastModifiedBy>
  <cp:revision>10</cp:revision>
  <dcterms:created xsi:type="dcterms:W3CDTF">2021-01-04T19:57:16Z</dcterms:created>
  <dcterms:modified xsi:type="dcterms:W3CDTF">2021-01-04T20:20:25Z</dcterms:modified>
</cp:coreProperties>
</file>